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0" r:id="rId3"/>
    <p:sldId id="271" r:id="rId4"/>
    <p:sldId id="277" r:id="rId5"/>
    <p:sldId id="257" r:id="rId6"/>
    <p:sldId id="258" r:id="rId7"/>
    <p:sldId id="278" r:id="rId8"/>
    <p:sldId id="279" r:id="rId9"/>
    <p:sldId id="259" r:id="rId10"/>
    <p:sldId id="266" r:id="rId11"/>
    <p:sldId id="280" r:id="rId12"/>
    <p:sldId id="260" r:id="rId13"/>
    <p:sldId id="281" r:id="rId14"/>
    <p:sldId id="261" r:id="rId15"/>
    <p:sldId id="273" r:id="rId16"/>
    <p:sldId id="267" r:id="rId17"/>
    <p:sldId id="282" r:id="rId18"/>
    <p:sldId id="268" r:id="rId19"/>
    <p:sldId id="262" r:id="rId20"/>
    <p:sldId id="263" r:id="rId21"/>
    <p:sldId id="272" r:id="rId22"/>
    <p:sldId id="264" r:id="rId23"/>
    <p:sldId id="269" r:id="rId24"/>
    <p:sldId id="276" r:id="rId25"/>
    <p:sldId id="265" r:id="rId26"/>
    <p:sldId id="274" r:id="rId27"/>
    <p:sldId id="275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93" autoAdjust="0"/>
    <p:restoredTop sz="95884"/>
  </p:normalViewPr>
  <p:slideViewPr>
    <p:cSldViewPr snapToGrid="0">
      <p:cViewPr varScale="1">
        <p:scale>
          <a:sx n="109" d="100"/>
          <a:sy n="109" d="100"/>
        </p:scale>
        <p:origin x="656" y="17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12/5/23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Photo </a:t>
            </a:r>
            <a:r>
              <a:rPr lang="fr-FR" dirty="0" err="1"/>
              <a:t>numériquE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Cours SNT</a:t>
            </a:r>
          </a:p>
        </p:txBody>
      </p:sp>
    </p:spTree>
    <p:extLst>
      <p:ext uri="{BB962C8B-B14F-4D97-AF65-F5344CB8AC3E}">
        <p14:creationId xmlns:p14="http://schemas.microsoft.com/office/powerpoint/2010/main" val="9366415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Mots de la photo Numérique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Petite pause vocabulaire pour ne pas se perdre…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683626" y="2242045"/>
            <a:ext cx="10394707" cy="31766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Photo Argentique: photo prise avec un appareil photo traditionnel, au moyen d’une réaction chimique.</a:t>
            </a:r>
          </a:p>
          <a:p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Photo numérique: Photo prise avec un appareil photo numérique, au moyen d’un capteur et directement enregistrée en mémoire informatique.</a:t>
            </a:r>
          </a:p>
          <a:p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Image Numérisée: image stockée dans une mémoire informatique – elle peut avoir été prise par un appareil numérique, ou avoir été scannée.</a:t>
            </a:r>
          </a:p>
        </p:txBody>
      </p:sp>
    </p:spTree>
    <p:extLst>
      <p:ext uri="{BB962C8B-B14F-4D97-AF65-F5344CB8AC3E}">
        <p14:creationId xmlns:p14="http://schemas.microsoft.com/office/powerpoint/2010/main" val="769311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Ce gros truc, ça vous fait penser à quelque chose ?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0" y="2210449"/>
            <a:ext cx="3174013" cy="3384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5441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Ce gros truc, ça vous fait penser à quelque chose ?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5111578" y="2242046"/>
            <a:ext cx="5968930" cy="2321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Le premier appareil photo numérique inventé par kodak en 1975; les premiers appareils grand public datent du milieu des années 90.  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0" y="2210449"/>
            <a:ext cx="3174013" cy="3384574"/>
          </a:xfrm>
          <a:prstGeom prst="rect">
            <a:avLst/>
          </a:prstGeom>
        </p:spPr>
      </p:pic>
      <p:pic>
        <p:nvPicPr>
          <p:cNvPr id="3074" name="Picture 2" descr="undefined">
            <a:extLst>
              <a:ext uri="{FF2B5EF4-FFF2-40B4-BE49-F238E27FC236}">
                <a16:creationId xmlns:a16="http://schemas.microsoft.com/office/drawing/2014/main" id="{95F3CF16-F868-75A7-43F0-E89FFE6EAE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1125" y="3992065"/>
            <a:ext cx="2990850" cy="2594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9009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Et pour finir …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242046"/>
            <a:ext cx="2151759" cy="325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981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Et pour finir …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5111578" y="2242046"/>
            <a:ext cx="5968930" cy="2321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Le premier téléphone portable avec appareil photo apparait en 2000 (Marque </a:t>
            </a:r>
            <a:r>
              <a:rPr lang="fr-FR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samsung</a:t>
            </a: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).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1" y="2242046"/>
            <a:ext cx="2151759" cy="325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700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Pour résumer…</a:t>
            </a:r>
          </a:p>
        </p:txBody>
      </p:sp>
      <p:pic>
        <p:nvPicPr>
          <p:cNvPr id="4098" name="Picture 2" descr="histoire_photographie">
            <a:extLst>
              <a:ext uri="{FF2B5EF4-FFF2-40B4-BE49-F238E27FC236}">
                <a16:creationId xmlns:a16="http://schemas.microsoft.com/office/drawing/2014/main" id="{603B5AEE-0BCD-0CF0-280A-ECB4F9CC03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7197"/>
            <a:ext cx="12192000" cy="6181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7107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Argentique vs Numérique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Différences principales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 rotWithShape="1">
          <a:blip r:embed="rId2"/>
          <a:srcRect l="19783" r="23634"/>
          <a:stretch/>
        </p:blipFill>
        <p:spPr>
          <a:xfrm>
            <a:off x="748722" y="3846509"/>
            <a:ext cx="1217536" cy="1434506"/>
          </a:xfrm>
          <a:prstGeom prst="rect">
            <a:avLst/>
          </a:prstGeom>
        </p:spPr>
      </p:pic>
      <p:pic>
        <p:nvPicPr>
          <p:cNvPr id="6" name="Image 3">
            <a:extLst>
              <a:ext uri="{FF2B5EF4-FFF2-40B4-BE49-F238E27FC236}">
                <a16:creationId xmlns:a16="http://schemas.microsoft.com/office/drawing/2014/main" id="{3B718610-6DAA-DC8E-6144-997A2ECD74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07" r="19862"/>
          <a:stretch/>
        </p:blipFill>
        <p:spPr>
          <a:xfrm>
            <a:off x="685801" y="2192977"/>
            <a:ext cx="1343378" cy="1438988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360A79A2-4CA7-1829-8103-241BFFAAC9E3}"/>
              </a:ext>
            </a:extLst>
          </p:cNvPr>
          <p:cNvGrpSpPr/>
          <p:nvPr/>
        </p:nvGrpSpPr>
        <p:grpSpPr>
          <a:xfrm>
            <a:off x="2808645" y="1541142"/>
            <a:ext cx="8356066" cy="3739873"/>
            <a:chOff x="2808645" y="1541142"/>
            <a:chExt cx="8356066" cy="3739873"/>
          </a:xfrm>
        </p:grpSpPr>
        <p:sp>
          <p:nvSpPr>
            <p:cNvPr id="5" name="Espace réservé du contenu 2"/>
            <p:cNvSpPr txBox="1">
              <a:spLocks/>
            </p:cNvSpPr>
            <p:nvPr/>
          </p:nvSpPr>
          <p:spPr>
            <a:xfrm>
              <a:off x="2808645" y="3707817"/>
              <a:ext cx="8356066" cy="157319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20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8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6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fr-FR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Numérique:</a:t>
              </a:r>
              <a:r>
                <a:rPr lang="fr-FR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 Dépendant d’une batterie; pratiquement gratuit une fois qu’on a l’appareil; qualité qui peut être excellente – mais toujours dépendante des pixels; très simple.</a:t>
              </a:r>
            </a:p>
          </p:txBody>
        </p:sp>
        <p:sp>
          <p:nvSpPr>
            <p:cNvPr id="7" name="Espace réservé du contenu 2">
              <a:extLst>
                <a:ext uri="{FF2B5EF4-FFF2-40B4-BE49-F238E27FC236}">
                  <a16:creationId xmlns:a16="http://schemas.microsoft.com/office/drawing/2014/main" id="{79FE29B2-B346-3033-FE88-D31F194370DA}"/>
                </a:ext>
              </a:extLst>
            </p:cNvPr>
            <p:cNvSpPr txBox="1">
              <a:spLocks/>
            </p:cNvSpPr>
            <p:nvPr/>
          </p:nvSpPr>
          <p:spPr>
            <a:xfrm>
              <a:off x="2808645" y="2202462"/>
              <a:ext cx="8266022" cy="1438988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20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8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6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fr-FR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Argentique:</a:t>
              </a:r>
              <a:r>
                <a:rPr lang="fr-FR" dirty="0">
                  <a:latin typeface="Cambria Math" panose="02040503050406030204" pitchFamily="18" charset="0"/>
                  <a:ea typeface="Cambria Math" panose="02040503050406030204" pitchFamily="18" charset="0"/>
                </a:rPr>
                <a:t> Pas besoin d’électricité; Cher (pellicules, développement); qualité optimale (pas de pixels); difficile d’utilisation. </a:t>
              </a:r>
            </a:p>
          </p:txBody>
        </p:sp>
        <p:sp>
          <p:nvSpPr>
            <p:cNvPr id="8" name="Espace réservé du contenu 2">
              <a:extLst>
                <a:ext uri="{FF2B5EF4-FFF2-40B4-BE49-F238E27FC236}">
                  <a16:creationId xmlns:a16="http://schemas.microsoft.com/office/drawing/2014/main" id="{E9EE8DBA-3BB9-0AE7-B109-D8F4130C652E}"/>
                </a:ext>
              </a:extLst>
            </p:cNvPr>
            <p:cNvSpPr txBox="1">
              <a:spLocks/>
            </p:cNvSpPr>
            <p:nvPr/>
          </p:nvSpPr>
          <p:spPr>
            <a:xfrm>
              <a:off x="6096000" y="1541142"/>
              <a:ext cx="2248778" cy="700904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marL="228600" indent="-228600" algn="l" defTabSz="914400" rtl="0" eaLnBrk="1" latinLnBrk="0" hangingPunct="1">
                <a:lnSpc>
                  <a:spcPct val="120000"/>
                </a:lnSpc>
                <a:spcBef>
                  <a:spcPts val="10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20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8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6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120000"/>
                </a:lnSpc>
                <a:spcBef>
                  <a:spcPts val="500"/>
                </a:spcBef>
                <a:buClr>
                  <a:schemeClr val="accent1"/>
                </a:buClr>
                <a:buSzPct val="160000"/>
                <a:buFont typeface="Arial" panose="020B0604020202020204" pitchFamily="34" charset="0"/>
                <a:buChar char="•"/>
                <a:defRPr sz="1400" kern="1200" cap="all" baseline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fr-FR" dirty="0">
                  <a:solidFill>
                    <a:srgbClr val="0070C0"/>
                  </a:solidFill>
                  <a:latin typeface="Cambria Math" panose="02040503050406030204" pitchFamily="18" charset="0"/>
                  <a:ea typeface="Cambria Math" panose="02040503050406030204" pitchFamily="18" charset="0"/>
                </a:rPr>
                <a:t>Prise de note :</a:t>
              </a:r>
              <a:endParaRPr lang="fr-FR" dirty="0">
                <a:latin typeface="Cambria Math" panose="02040503050406030204" pitchFamily="18" charset="0"/>
                <a:ea typeface="Cambria Math" panose="02040503050406030204" pitchFamily="18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0F9B4AB-A742-67BE-57FB-F4C9F180B213}"/>
                </a:ext>
              </a:extLst>
            </p:cNvPr>
            <p:cNvSpPr txBox="1"/>
            <p:nvPr/>
          </p:nvSpPr>
          <p:spPr>
            <a:xfrm>
              <a:off x="3285067" y="2630311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fr-FR" dirty="0"/>
            </a:p>
          </p:txBody>
        </p:sp>
      </p:grpSp>
    </p:spTree>
    <p:extLst>
      <p:ext uri="{BB962C8B-B14F-4D97-AF65-F5344CB8AC3E}">
        <p14:creationId xmlns:p14="http://schemas.microsoft.com/office/powerpoint/2010/main" val="166458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198912"/>
            <a:ext cx="10396882" cy="1151965"/>
          </a:xfrm>
        </p:spPr>
        <p:txBody>
          <a:bodyPr>
            <a:normAutofit/>
          </a:bodyPr>
          <a:lstStyle/>
          <a:p>
            <a:r>
              <a:rPr lang="fr-FR" dirty="0"/>
              <a:t>Comment voit-on?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rcRect/>
          <a:stretch/>
        </p:blipFill>
        <p:spPr>
          <a:xfrm>
            <a:off x="685801" y="1695261"/>
            <a:ext cx="5323113" cy="4299467"/>
          </a:xfrm>
          <a:prstGeom prst="rect">
            <a:avLst/>
          </a:prstGeom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A7D6CD-2F80-A9FE-412A-5AF7C656FEC9}"/>
              </a:ext>
            </a:extLst>
          </p:cNvPr>
          <p:cNvSpPr txBox="1">
            <a:spLocks/>
          </p:cNvSpPr>
          <p:nvPr/>
        </p:nvSpPr>
        <p:spPr>
          <a:xfrm>
            <a:off x="685801" y="1156712"/>
            <a:ext cx="10394707" cy="391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Apprendre à voir avant de photographier…</a:t>
            </a:r>
          </a:p>
        </p:txBody>
      </p:sp>
    </p:spTree>
    <p:extLst>
      <p:ext uri="{BB962C8B-B14F-4D97-AF65-F5344CB8AC3E}">
        <p14:creationId xmlns:p14="http://schemas.microsoft.com/office/powerpoint/2010/main" val="695247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85801" y="198912"/>
            <a:ext cx="10396882" cy="1151965"/>
          </a:xfrm>
        </p:spPr>
        <p:txBody>
          <a:bodyPr>
            <a:normAutofit/>
          </a:bodyPr>
          <a:lstStyle/>
          <a:p>
            <a:r>
              <a:rPr lang="fr-FR" dirty="0"/>
              <a:t>Comment voit-on?</a:t>
            </a:r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sz="quarter" idx="13"/>
          </p:nvPr>
        </p:nvPicPr>
        <p:blipFill>
          <a:blip r:embed="rId2"/>
          <a:srcRect/>
          <a:stretch/>
        </p:blipFill>
        <p:spPr>
          <a:xfrm>
            <a:off x="685801" y="1695261"/>
            <a:ext cx="5323113" cy="4299467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6713839" y="1837765"/>
            <a:ext cx="47202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La lumière est projetée jusqu’au fond de l’œil, sur la rétine, puis les cônes captent les différentes couleurs (vert, rouge, bleu), les transforment en signaux électriques, et les envoient au cerveau.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FA7D6CD-2F80-A9FE-412A-5AF7C656FEC9}"/>
              </a:ext>
            </a:extLst>
          </p:cNvPr>
          <p:cNvSpPr txBox="1">
            <a:spLocks/>
          </p:cNvSpPr>
          <p:nvPr/>
        </p:nvSpPr>
        <p:spPr>
          <a:xfrm>
            <a:off x="685801" y="1156712"/>
            <a:ext cx="10394707" cy="3914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/>
              <a:t>Apprendre à voir avant de photographier…</a:t>
            </a:r>
          </a:p>
        </p:txBody>
      </p:sp>
    </p:spTree>
    <p:extLst>
      <p:ext uri="{BB962C8B-B14F-4D97-AF65-F5344CB8AC3E}">
        <p14:creationId xmlns:p14="http://schemas.microsoft.com/office/powerpoint/2010/main" val="3923676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Comment prendre une belle photo ?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6713839" y="2152093"/>
            <a:ext cx="47202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Un appareil photo s’inspire du fonctionnement de l’œil: la lumière atteint le fond du boîtier où elle est captée par un capteur photo qui la transforme en image.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85F740-1784-0FF9-99E4-61133EA25A1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8330E3-619E-2C53-CFC2-D0904A7C0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45" y="1837765"/>
            <a:ext cx="6632294" cy="3379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333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Avant de commencer…</a:t>
            </a:r>
          </a:p>
        </p:txBody>
      </p:sp>
      <p:pic>
        <p:nvPicPr>
          <p:cNvPr id="10" name="Picture 9" descr="A close-up of a book&#10;&#10;Description automatically generated">
            <a:extLst>
              <a:ext uri="{FF2B5EF4-FFF2-40B4-BE49-F238E27FC236}">
                <a16:creationId xmlns:a16="http://schemas.microsoft.com/office/drawing/2014/main" id="{BD4717EE-3931-5873-D9B9-62D545D38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56" t="17918" r="10969" b="46874"/>
          <a:stretch/>
        </p:blipFill>
        <p:spPr>
          <a:xfrm>
            <a:off x="2273748" y="1691404"/>
            <a:ext cx="7397288" cy="448079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B14A922-3BC2-C930-54E3-7491530BA2EA}"/>
              </a:ext>
            </a:extLst>
          </p:cNvPr>
          <p:cNvSpPr txBox="1"/>
          <p:nvPr/>
        </p:nvSpPr>
        <p:spPr>
          <a:xfrm>
            <a:off x="-55115" y="5162809"/>
            <a:ext cx="2328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Source:</a:t>
            </a:r>
          </a:p>
          <a:p>
            <a:r>
              <a:rPr lang="fr-FR" sz="1400" i="1" dirty="0"/>
              <a:t>SNT 2</a:t>
            </a:r>
            <a:r>
              <a:rPr lang="fr-FR" sz="1400" i="1" baseline="30000" dirty="0"/>
              <a:t>de</a:t>
            </a:r>
            <a:r>
              <a:rPr lang="fr-FR" sz="1400" i="1" dirty="0"/>
              <a:t> ; Delagrave; 2019</a:t>
            </a:r>
          </a:p>
        </p:txBody>
      </p:sp>
    </p:spTree>
    <p:extLst>
      <p:ext uri="{BB962C8B-B14F-4D97-AF65-F5344CB8AC3E}">
        <p14:creationId xmlns:p14="http://schemas.microsoft.com/office/powerpoint/2010/main" val="15845620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Comment prendre une belle photo ?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6021860" y="1523429"/>
            <a:ext cx="472028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Le capteur de l'appareil est composé de cellules </a:t>
            </a:r>
            <a:r>
              <a:rPr lang="fr-FR" sz="24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photo-sensibles</a:t>
            </a: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(qu’on appelle </a:t>
            </a:r>
            <a:r>
              <a:rPr lang="fr-FR" sz="2400" b="1" u="sng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photosites</a:t>
            </a: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).</a:t>
            </a:r>
          </a:p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Un groupe de 4 cellules constitue un </a:t>
            </a:r>
            <a:r>
              <a:rPr lang="fr-FR" sz="24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pixel</a:t>
            </a: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La définition d’un capteur est son nombre de </a:t>
            </a:r>
            <a:r>
              <a:rPr lang="fr-FR" sz="24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photosites</a:t>
            </a: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5190" y="1837765"/>
            <a:ext cx="4533900" cy="3343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6760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Comment prendre une belle photo ?</a:t>
            </a:r>
          </a:p>
        </p:txBody>
      </p:sp>
      <p:sp>
        <p:nvSpPr>
          <p:cNvPr id="5" name="ZoneTexte 4"/>
          <p:cNvSpPr txBox="1"/>
          <p:nvPr/>
        </p:nvSpPr>
        <p:spPr>
          <a:xfrm>
            <a:off x="6021860" y="1438085"/>
            <a:ext cx="472028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Les </a:t>
            </a:r>
            <a:r>
              <a:rPr lang="fr-FR" sz="2400" dirty="0" err="1">
                <a:latin typeface="Cambria Math" panose="02040503050406030204" pitchFamily="18" charset="0"/>
                <a:ea typeface="Cambria Math" panose="02040503050406030204" pitchFamily="18" charset="0"/>
              </a:rPr>
              <a:t>photosites</a:t>
            </a: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captent chacun une couleur exactement: le rouge (R), le vert (V ou G en anglais) et le bleu (B).</a:t>
            </a:r>
          </a:p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Elles « notent » l’intensité de la couleur de 0 à 255.</a:t>
            </a:r>
          </a:p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Les trois notes ensemble donnent le code RVB (ou RGB) du pixel.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2748" y="1892807"/>
            <a:ext cx="5678569" cy="3207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2140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Comment prendre une belle photo 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41619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fr-FR" dirty="0"/>
              <a:t>Une image n'est qu'un assemblage de pixels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576512"/>
            <a:ext cx="3038475" cy="2924175"/>
          </a:xfrm>
          <a:prstGeom prst="rect">
            <a:avLst/>
          </a:prstGeom>
        </p:spPr>
      </p:pic>
      <p:pic>
        <p:nvPicPr>
          <p:cNvPr id="1028" name="Picture 4" descr="Vallée de l'Ourika Marrakech: que voir , que faire , comment y ...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9022" y="2576511"/>
            <a:ext cx="5216645" cy="2924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76453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Les Mots de la photo Numérique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Petite pause vocabulaire pour ne pas se perdre…</a:t>
            </a:r>
          </a:p>
        </p:txBody>
      </p:sp>
      <p:sp>
        <p:nvSpPr>
          <p:cNvPr id="4" name="ZoneTexte 4">
            <a:extLst>
              <a:ext uri="{FF2B5EF4-FFF2-40B4-BE49-F238E27FC236}">
                <a16:creationId xmlns:a16="http://schemas.microsoft.com/office/drawing/2014/main" id="{E701D633-CDA9-539C-5E48-1B11988693FE}"/>
              </a:ext>
            </a:extLst>
          </p:cNvPr>
          <p:cNvSpPr txBox="1"/>
          <p:nvPr/>
        </p:nvSpPr>
        <p:spPr>
          <a:xfrm>
            <a:off x="685801" y="2945284"/>
            <a:ext cx="47202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Définition d’une photo:</a:t>
            </a:r>
          </a:p>
          <a:p>
            <a:endParaRPr lang="fr-FR" sz="2400" b="1" u="sng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fr-FR" sz="2400" b="1" u="sng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Résolution d’une photo:</a:t>
            </a:r>
          </a:p>
        </p:txBody>
      </p:sp>
      <p:sp>
        <p:nvSpPr>
          <p:cNvPr id="6" name="ZoneTexte 4">
            <a:extLst>
              <a:ext uri="{FF2B5EF4-FFF2-40B4-BE49-F238E27FC236}">
                <a16:creationId xmlns:a16="http://schemas.microsoft.com/office/drawing/2014/main" id="{B870A6AA-2492-A9D0-6B1D-68F897475263}"/>
              </a:ext>
            </a:extLst>
          </p:cNvPr>
          <p:cNvSpPr txBox="1"/>
          <p:nvPr/>
        </p:nvSpPr>
        <p:spPr>
          <a:xfrm>
            <a:off x="4440067" y="2945284"/>
            <a:ext cx="68327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Nombre total de pixels qui constituent l’image (dépend du capteur).</a:t>
            </a:r>
          </a:p>
          <a:p>
            <a:endParaRPr lang="fr-FR" sz="2400" b="1" u="sng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Nombre de pixels par unité de longueur pour l’affichage ou l’impression d’une image.</a:t>
            </a:r>
          </a:p>
        </p:txBody>
      </p:sp>
      <p:pic>
        <p:nvPicPr>
          <p:cNvPr id="8" name="Picture 7" descr="A green tree with white text&#10;&#10;Description automatically generated">
            <a:extLst>
              <a:ext uri="{FF2B5EF4-FFF2-40B4-BE49-F238E27FC236}">
                <a16:creationId xmlns:a16="http://schemas.microsoft.com/office/drawing/2014/main" id="{4533CBC6-FA32-9904-80BA-D584583C6C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3154" y="1629812"/>
            <a:ext cx="3277193" cy="2147126"/>
          </a:xfrm>
          <a:prstGeom prst="rect">
            <a:avLst/>
          </a:prstGeom>
        </p:spPr>
      </p:pic>
      <p:pic>
        <p:nvPicPr>
          <p:cNvPr id="9" name="Picture 8" descr="A green tree with white text&#10;&#10;Description automatically generated">
            <a:extLst>
              <a:ext uri="{FF2B5EF4-FFF2-40B4-BE49-F238E27FC236}">
                <a16:creationId xmlns:a16="http://schemas.microsoft.com/office/drawing/2014/main" id="{0AAE3557-819B-6390-9BD0-8FF503E9BF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910" t="14581" r="9155"/>
          <a:stretch/>
        </p:blipFill>
        <p:spPr>
          <a:xfrm>
            <a:off x="9458608" y="2176380"/>
            <a:ext cx="1515967" cy="1179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62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Calcul de résolution</a:t>
            </a:r>
          </a:p>
        </p:txBody>
      </p:sp>
      <p:sp>
        <p:nvSpPr>
          <p:cNvPr id="4" name="ZoneTexte 4">
            <a:extLst>
              <a:ext uri="{FF2B5EF4-FFF2-40B4-BE49-F238E27FC236}">
                <a16:creationId xmlns:a16="http://schemas.microsoft.com/office/drawing/2014/main" id="{E701D633-CDA9-539C-5E48-1B11988693FE}"/>
              </a:ext>
            </a:extLst>
          </p:cNvPr>
          <p:cNvSpPr txBox="1"/>
          <p:nvPr/>
        </p:nvSpPr>
        <p:spPr>
          <a:xfrm>
            <a:off x="685801" y="1837765"/>
            <a:ext cx="47202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5184F7-5A86-F90B-678E-1E30941F0B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313" y="2348357"/>
            <a:ext cx="9717373" cy="267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34495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Exercice 1: Appareil photo numérique</a:t>
            </a:r>
          </a:p>
        </p:txBody>
      </p:sp>
      <p:pic>
        <p:nvPicPr>
          <p:cNvPr id="6" name="Espace réservé du contenu 3">
            <a:extLst>
              <a:ext uri="{FF2B5EF4-FFF2-40B4-BE49-F238E27FC236}">
                <a16:creationId xmlns:a16="http://schemas.microsoft.com/office/drawing/2014/main" id="{C0ADDC8F-7C25-38E4-F553-D8BE2F3B5E5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361710" y="1837765"/>
            <a:ext cx="5323113" cy="4299467"/>
          </a:xfrm>
          <a:prstGeom prst="rect">
            <a:avLst/>
          </a:prstGeom>
        </p:spPr>
      </p:pic>
      <p:sp>
        <p:nvSpPr>
          <p:cNvPr id="7" name="ZoneTexte 4">
            <a:extLst>
              <a:ext uri="{FF2B5EF4-FFF2-40B4-BE49-F238E27FC236}">
                <a16:creationId xmlns:a16="http://schemas.microsoft.com/office/drawing/2014/main" id="{47D1B560-0E30-6823-CCB3-ED24C96D650B}"/>
              </a:ext>
            </a:extLst>
          </p:cNvPr>
          <p:cNvSpPr txBox="1"/>
          <p:nvPr/>
        </p:nvSpPr>
        <p:spPr>
          <a:xfrm>
            <a:off x="6096000" y="2293423"/>
            <a:ext cx="47202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Quel est l’équivalent dans un appareil photo numérique:</a:t>
            </a:r>
          </a:p>
          <a:p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Du cristallin de l’œil?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De la rétine?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Du cerveau humain?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D’un cône?</a:t>
            </a:r>
          </a:p>
        </p:txBody>
      </p:sp>
    </p:spTree>
    <p:extLst>
      <p:ext uri="{BB962C8B-B14F-4D97-AF65-F5344CB8AC3E}">
        <p14:creationId xmlns:p14="http://schemas.microsoft.com/office/powerpoint/2010/main" val="35042383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Exercice 2: Codage Couleurs</a:t>
            </a:r>
          </a:p>
        </p:txBody>
      </p:sp>
      <p:sp>
        <p:nvSpPr>
          <p:cNvPr id="7" name="ZoneTexte 4">
            <a:extLst>
              <a:ext uri="{FF2B5EF4-FFF2-40B4-BE49-F238E27FC236}">
                <a16:creationId xmlns:a16="http://schemas.microsoft.com/office/drawing/2014/main" id="{47D1B560-0E30-6823-CCB3-ED24C96D650B}"/>
              </a:ext>
            </a:extLst>
          </p:cNvPr>
          <p:cNvSpPr txBox="1"/>
          <p:nvPr/>
        </p:nvSpPr>
        <p:spPr>
          <a:xfrm>
            <a:off x="685800" y="1678830"/>
            <a:ext cx="101304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Le codage des couleurs est toujours donné dans le même ordre: R-V-B. A quelles couleurs correspondent les codes:</a:t>
            </a:r>
          </a:p>
        </p:txBody>
      </p:sp>
      <p:sp>
        <p:nvSpPr>
          <p:cNvPr id="3" name="ZoneTexte 4">
            <a:extLst>
              <a:ext uri="{FF2B5EF4-FFF2-40B4-BE49-F238E27FC236}">
                <a16:creationId xmlns:a16="http://schemas.microsoft.com/office/drawing/2014/main" id="{1F12FBF4-9228-7E8B-53C8-187C4AB3F62C}"/>
              </a:ext>
            </a:extLst>
          </p:cNvPr>
          <p:cNvSpPr txBox="1"/>
          <p:nvPr/>
        </p:nvSpPr>
        <p:spPr>
          <a:xfrm>
            <a:off x="1797569" y="2526847"/>
            <a:ext cx="28194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0-0-0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255-0-0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0-255-0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0-0-255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255-255-0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255-0-255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0-255-255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255-255_255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C90CD66-8194-6FC8-DB53-D5022735A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65" y="2059036"/>
            <a:ext cx="4755418" cy="4463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6719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Exercice 3: Définition &amp; Résolution</a:t>
            </a:r>
          </a:p>
        </p:txBody>
      </p:sp>
      <p:sp>
        <p:nvSpPr>
          <p:cNvPr id="7" name="ZoneTexte 4">
            <a:extLst>
              <a:ext uri="{FF2B5EF4-FFF2-40B4-BE49-F238E27FC236}">
                <a16:creationId xmlns:a16="http://schemas.microsoft.com/office/drawing/2014/main" id="{47D1B560-0E30-6823-CCB3-ED24C96D650B}"/>
              </a:ext>
            </a:extLst>
          </p:cNvPr>
          <p:cNvSpPr txBox="1"/>
          <p:nvPr/>
        </p:nvSpPr>
        <p:spPr>
          <a:xfrm>
            <a:off x="685800" y="1678830"/>
            <a:ext cx="101304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On considère une image de 75x50 pixels, que l’on imprime sur une feuille de 6x4 pouces (environ 15x10 cm).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Quelle est la définition de cette image?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Quelle sera la taille de chaque pixel?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Que pensez-vous de ce résultat?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Quelles devraient être les dimensions de la feuille pour atteindre une résolution de 100 ppp?</a:t>
            </a:r>
          </a:p>
          <a:p>
            <a:pPr marL="457200" indent="-457200">
              <a:buFont typeface="+mj-lt"/>
              <a:buAutoNum type="alphaLcParenR"/>
            </a:pPr>
            <a:r>
              <a:rPr lang="fr-FR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Quelle définition pour une résolution de 300 ppp sur la feuille initiale?</a:t>
            </a:r>
          </a:p>
          <a:p>
            <a:pPr marL="457200" indent="-457200">
              <a:buFont typeface="+mj-lt"/>
              <a:buAutoNum type="alphaLcParenR"/>
            </a:pPr>
            <a:endParaRPr lang="fr-FR" sz="24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3755E5-948B-AC2B-64D4-FAB45FA2C9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6635" y="4729391"/>
            <a:ext cx="6782945" cy="186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5335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Avant de commencer…</a:t>
            </a:r>
          </a:p>
        </p:txBody>
      </p:sp>
      <p:pic>
        <p:nvPicPr>
          <p:cNvPr id="10" name="Picture 9" descr="A close-up of a book&#10;&#10;Description automatically generated">
            <a:extLst>
              <a:ext uri="{FF2B5EF4-FFF2-40B4-BE49-F238E27FC236}">
                <a16:creationId xmlns:a16="http://schemas.microsoft.com/office/drawing/2014/main" id="{BD4717EE-3931-5873-D9B9-62D545D38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56" t="57114" r="10969" b="10697"/>
          <a:stretch/>
        </p:blipFill>
        <p:spPr>
          <a:xfrm>
            <a:off x="2053828" y="1695191"/>
            <a:ext cx="8084344" cy="447700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A29E310-B5B7-A275-C731-117B604286B5}"/>
              </a:ext>
            </a:extLst>
          </p:cNvPr>
          <p:cNvSpPr txBox="1"/>
          <p:nvPr/>
        </p:nvSpPr>
        <p:spPr>
          <a:xfrm>
            <a:off x="-55115" y="5162809"/>
            <a:ext cx="23288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i="1" dirty="0"/>
              <a:t>Source:</a:t>
            </a:r>
          </a:p>
          <a:p>
            <a:r>
              <a:rPr lang="fr-FR" sz="1400" i="1" dirty="0"/>
              <a:t>SNT 2</a:t>
            </a:r>
            <a:r>
              <a:rPr lang="fr-FR" sz="1400" i="1" baseline="30000" dirty="0"/>
              <a:t>de</a:t>
            </a:r>
            <a:r>
              <a:rPr lang="fr-FR" sz="1400" i="1" dirty="0"/>
              <a:t> ; Delagrave; 2019</a:t>
            </a:r>
          </a:p>
        </p:txBody>
      </p:sp>
    </p:spTree>
    <p:extLst>
      <p:ext uri="{BB962C8B-B14F-4D97-AF65-F5344CB8AC3E}">
        <p14:creationId xmlns:p14="http://schemas.microsoft.com/office/powerpoint/2010/main" val="681100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Qu’est-ce que c’est ?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0" y="2274270"/>
            <a:ext cx="4110422" cy="2849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81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Qu’est-ce que c’est ?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70" y="2274270"/>
            <a:ext cx="4110422" cy="2849407"/>
          </a:xfrm>
          <a:prstGeom prst="rect">
            <a:avLst/>
          </a:prstGeom>
        </p:spPr>
      </p:pic>
      <p:sp>
        <p:nvSpPr>
          <p:cNvPr id="5" name="Espace réservé du contenu 2"/>
          <p:cNvSpPr txBox="1">
            <a:spLocks/>
          </p:cNvSpPr>
          <p:nvPr/>
        </p:nvSpPr>
        <p:spPr>
          <a:xfrm>
            <a:off x="5111578" y="2242045"/>
            <a:ext cx="5968930" cy="15926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La première photo de l’histoire a été prise en 1827 Par Nicéphore Niepce, un Français.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1641" y="4114027"/>
            <a:ext cx="1343025" cy="1009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163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Et ça ? C’est quoi ?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57" y="2242046"/>
            <a:ext cx="3837931" cy="315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394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Et ça ? C’est quoi ?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5111578" y="2242046"/>
            <a:ext cx="5968930" cy="24089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La première photo en couleur a été prise en 1861 par un photographe anglais: ce sont en fait trois photos superposées – l’une avec un filtre vert, puis rouge, puis bleu.</a:t>
            </a: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357" y="2242046"/>
            <a:ext cx="3837931" cy="315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9364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Ok, mais ça ?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654" y="2175433"/>
            <a:ext cx="3409092" cy="339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0641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HISTORIQUE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quarter" idx="13"/>
          </p:nvPr>
        </p:nvSpPr>
        <p:spPr>
          <a:xfrm>
            <a:off x="685801" y="1725645"/>
            <a:ext cx="10394707" cy="391480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/>
              <a:t>Ok, mais ça ?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5111578" y="2242046"/>
            <a:ext cx="5968930" cy="23217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solidFill>
                  <a:srgbClr val="0070C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Prise de note 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La première photo « sur ordinateur » date de 1957, aux Etats-Unis. C’est une photo </a:t>
            </a:r>
            <a:r>
              <a:rPr lang="fr-FR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Argentique</a:t>
            </a: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 qui a été </a:t>
            </a:r>
            <a:r>
              <a:rPr lang="fr-FR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Numérisée</a:t>
            </a: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Ce n’est PAS une photo </a:t>
            </a:r>
            <a:r>
              <a:rPr lang="fr-FR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numérique</a:t>
            </a:r>
            <a:r>
              <a:rPr lang="fr-FR" dirty="0">
                <a:latin typeface="Cambria Math" panose="02040503050406030204" pitchFamily="18" charset="0"/>
                <a:ea typeface="Cambria Math" panose="02040503050406030204" pitchFamily="18" charset="0"/>
              </a:rPr>
              <a:t>.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654" y="2175433"/>
            <a:ext cx="3409092" cy="3393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969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and événem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TM04033927[[fn=Grand événement]]</Template>
  <TotalTime>202</TotalTime>
  <Words>815</Words>
  <Application>Microsoft Macintosh PowerPoint</Application>
  <PresentationFormat>Widescreen</PresentationFormat>
  <Paragraphs>118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Cambria Math</vt:lpstr>
      <vt:lpstr>Impact</vt:lpstr>
      <vt:lpstr>Grand événement</vt:lpstr>
      <vt:lpstr>Photo numériquE</vt:lpstr>
      <vt:lpstr>Avant de commencer…</vt:lpstr>
      <vt:lpstr>Avant de commencer…</vt:lpstr>
      <vt:lpstr>HISTORIQUE</vt:lpstr>
      <vt:lpstr>HISTORIQUE</vt:lpstr>
      <vt:lpstr>HISTORIQUE</vt:lpstr>
      <vt:lpstr>HISTORIQUE</vt:lpstr>
      <vt:lpstr>HISTORIQUE</vt:lpstr>
      <vt:lpstr>HISTORIQUE</vt:lpstr>
      <vt:lpstr>Les Mots de la photo Numérique</vt:lpstr>
      <vt:lpstr>HISTORIQUE</vt:lpstr>
      <vt:lpstr>HISTORIQUE</vt:lpstr>
      <vt:lpstr>HISTORIQUE</vt:lpstr>
      <vt:lpstr>HISTORIQUE</vt:lpstr>
      <vt:lpstr>HISTORIQUE</vt:lpstr>
      <vt:lpstr>Argentique vs Numérique</vt:lpstr>
      <vt:lpstr>Comment voit-on?</vt:lpstr>
      <vt:lpstr>Comment voit-on?</vt:lpstr>
      <vt:lpstr>Comment prendre une belle photo ?</vt:lpstr>
      <vt:lpstr>Comment prendre une belle photo ?</vt:lpstr>
      <vt:lpstr>Comment prendre une belle photo ?</vt:lpstr>
      <vt:lpstr>Comment prendre une belle photo ?</vt:lpstr>
      <vt:lpstr>Les Mots de la photo Numérique</vt:lpstr>
      <vt:lpstr>Calcul de résolution</vt:lpstr>
      <vt:lpstr>Exercice 1: Appareil photo numérique</vt:lpstr>
      <vt:lpstr>Exercice 2: Codage Couleurs</vt:lpstr>
      <vt:lpstr>Exercice 3: Définition &amp; Résolution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Photo numériquE</dc:title>
  <dc:creator>alanlegrosbat@outlook.fr</dc:creator>
  <cp:lastModifiedBy>Marc Biver</cp:lastModifiedBy>
  <cp:revision>12</cp:revision>
  <dcterms:created xsi:type="dcterms:W3CDTF">2020-05-20T14:26:47Z</dcterms:created>
  <dcterms:modified xsi:type="dcterms:W3CDTF">2023-12-05T13:43:39Z</dcterms:modified>
</cp:coreProperties>
</file>

<file path=docProps/thumbnail.jpeg>
</file>